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7200F-D6E3-41EB-B1DD-941630D10794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51A5C-DBE3-4708-A408-4BE9521C2C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940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58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19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0712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4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66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82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18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22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54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80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1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E70AE-9FED-4AD4-8320-E1BBE95724ED}" type="datetimeFigureOut">
              <a:rPr lang="cs-CZ" smtClean="0"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62A9-F2C3-4F18-8A6E-F32FBAD494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29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899592" y="908720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7200" dirty="0"/>
              <a:t>Výšky</a:t>
            </a:r>
          </a:p>
          <a:p>
            <a:r>
              <a:rPr lang="cs-CZ" sz="7200" dirty="0"/>
              <a:t>trojúhelníku</a:t>
            </a:r>
          </a:p>
        </p:txBody>
      </p:sp>
      <p:sp>
        <p:nvSpPr>
          <p:cNvPr id="17" name="TextovéPole 13"/>
          <p:cNvSpPr txBox="1">
            <a:spLocks noChangeArrowheads="1"/>
          </p:cNvSpPr>
          <p:nvPr/>
        </p:nvSpPr>
        <p:spPr bwMode="auto">
          <a:xfrm>
            <a:off x="899592" y="4067175"/>
            <a:ext cx="48244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855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45125">
            <a:off x="210962" y="3798483"/>
            <a:ext cx="4128093" cy="4117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1443">
            <a:off x="699285" y="1036352"/>
            <a:ext cx="4658528" cy="464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36663">
            <a:off x="-488401" y="1671894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88" name="Rectangle 28"/>
          <p:cNvSpPr>
            <a:spLocks/>
          </p:cNvSpPr>
          <p:nvPr/>
        </p:nvSpPr>
        <p:spPr bwMode="auto">
          <a:xfrm>
            <a:off x="611188" y="5734050"/>
            <a:ext cx="43338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A</a:t>
            </a:r>
          </a:p>
        </p:txBody>
      </p:sp>
      <p:sp>
        <p:nvSpPr>
          <p:cNvPr id="15389" name="Rectangle 29"/>
          <p:cNvSpPr>
            <a:spLocks/>
          </p:cNvSpPr>
          <p:nvPr/>
        </p:nvSpPr>
        <p:spPr bwMode="auto">
          <a:xfrm>
            <a:off x="5614988" y="5805488"/>
            <a:ext cx="7207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B</a:t>
            </a:r>
          </a:p>
        </p:txBody>
      </p:sp>
      <p:sp>
        <p:nvSpPr>
          <p:cNvPr id="15390" name="Rectangle 30"/>
          <p:cNvSpPr>
            <a:spLocks/>
          </p:cNvSpPr>
          <p:nvPr/>
        </p:nvSpPr>
        <p:spPr bwMode="auto">
          <a:xfrm>
            <a:off x="2159471" y="2380456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C</a:t>
            </a:r>
          </a:p>
        </p:txBody>
      </p:sp>
      <p:sp>
        <p:nvSpPr>
          <p:cNvPr id="15391" name="Rectangle 31"/>
          <p:cNvSpPr>
            <a:spLocks/>
          </p:cNvSpPr>
          <p:nvPr/>
        </p:nvSpPr>
        <p:spPr bwMode="auto">
          <a:xfrm>
            <a:off x="1979067" y="5913438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P</a:t>
            </a:r>
            <a:r>
              <a:rPr lang="cs-CZ" sz="2800" baseline="-12000" dirty="0" err="1"/>
              <a:t>c</a:t>
            </a:r>
            <a:endParaRPr lang="cs-CZ" sz="2800" dirty="0"/>
          </a:p>
        </p:txBody>
      </p:sp>
      <p:sp>
        <p:nvSpPr>
          <p:cNvPr id="15399" name="AutoShape 39"/>
          <p:cNvSpPr>
            <a:spLocks noChangeArrowheads="1"/>
          </p:cNvSpPr>
          <p:nvPr/>
        </p:nvSpPr>
        <p:spPr bwMode="auto">
          <a:xfrm>
            <a:off x="971550" y="2852738"/>
            <a:ext cx="4895850" cy="3025775"/>
          </a:xfrm>
          <a:prstGeom prst="triangle">
            <a:avLst>
              <a:gd name="adj" fmla="val 26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2295579" y="2868662"/>
            <a:ext cx="29308" cy="302096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 flipV="1">
            <a:off x="985838" y="3491482"/>
            <a:ext cx="2016844" cy="2396549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1764457" y="4077072"/>
            <a:ext cx="4112346" cy="182049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 flipV="1">
            <a:off x="2930451" y="3404963"/>
            <a:ext cx="144462" cy="173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2324887" y="5841207"/>
            <a:ext cx="0" cy="144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409" name="Rectangle 49"/>
          <p:cNvSpPr>
            <a:spLocks/>
          </p:cNvSpPr>
          <p:nvPr/>
        </p:nvSpPr>
        <p:spPr bwMode="auto">
          <a:xfrm>
            <a:off x="1186167" y="3582542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P</a:t>
            </a:r>
            <a:r>
              <a:rPr lang="cs-CZ" sz="2800" baseline="-12000" dirty="0" err="1"/>
              <a:t>b</a:t>
            </a:r>
            <a:endParaRPr lang="cs-CZ" sz="2800" dirty="0"/>
          </a:p>
        </p:txBody>
      </p:sp>
      <p:sp>
        <p:nvSpPr>
          <p:cNvPr id="15410" name="Rectangle 50"/>
          <p:cNvSpPr>
            <a:spLocks/>
          </p:cNvSpPr>
          <p:nvPr/>
        </p:nvSpPr>
        <p:spPr bwMode="auto">
          <a:xfrm>
            <a:off x="2887418" y="2973163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P</a:t>
            </a:r>
            <a:r>
              <a:rPr lang="cs-CZ" sz="2800" baseline="-12000" dirty="0"/>
              <a:t>a</a:t>
            </a:r>
            <a:endParaRPr lang="cs-CZ" sz="2800" dirty="0"/>
          </a:p>
        </p:txBody>
      </p:sp>
      <p:sp>
        <p:nvSpPr>
          <p:cNvPr id="15413" name="Rectangle 53"/>
          <p:cNvSpPr>
            <a:spLocks/>
          </p:cNvSpPr>
          <p:nvPr/>
        </p:nvSpPr>
        <p:spPr bwMode="auto">
          <a:xfrm flipH="1">
            <a:off x="4716016" y="2926813"/>
            <a:ext cx="5003800" cy="73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dirty="0"/>
              <a:t>– </a:t>
            </a:r>
            <a:r>
              <a:rPr lang="cs-CZ" sz="2400" dirty="0">
                <a:sym typeface="Symbol"/>
              </a:rPr>
              <a:t>paty výšek P</a:t>
            </a:r>
            <a:r>
              <a:rPr lang="cs-CZ" sz="2400" baseline="-25000" dirty="0">
                <a:sym typeface="Symbol"/>
              </a:rPr>
              <a:t>a</a:t>
            </a:r>
            <a:endParaRPr lang="cs-CZ" sz="2400" dirty="0">
              <a:sym typeface="Symbol"/>
            </a:endParaRPr>
          </a:p>
          <a:p>
            <a:pPr marL="342900" indent="-342900">
              <a:spcBef>
                <a:spcPct val="20000"/>
              </a:spcBef>
            </a:pPr>
            <a:endParaRPr lang="cs-CZ" sz="2400" dirty="0">
              <a:sym typeface="Symbol"/>
            </a:endParaRPr>
          </a:p>
          <a:p>
            <a:pPr marL="342900" indent="-342900">
              <a:spcBef>
                <a:spcPct val="20000"/>
              </a:spcBef>
            </a:pPr>
            <a:endParaRPr lang="cs-CZ" sz="2400" dirty="0"/>
          </a:p>
        </p:txBody>
      </p:sp>
      <p:sp>
        <p:nvSpPr>
          <p:cNvPr id="15414" name="Rectangle 54"/>
          <p:cNvSpPr>
            <a:spLocks/>
          </p:cNvSpPr>
          <p:nvPr/>
        </p:nvSpPr>
        <p:spPr bwMode="auto">
          <a:xfrm>
            <a:off x="3115739" y="5837566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c</a:t>
            </a:r>
          </a:p>
        </p:txBody>
      </p:sp>
      <p:sp>
        <p:nvSpPr>
          <p:cNvPr id="15415" name="Rectangle 55"/>
          <p:cNvSpPr>
            <a:spLocks/>
          </p:cNvSpPr>
          <p:nvPr/>
        </p:nvSpPr>
        <p:spPr bwMode="auto">
          <a:xfrm>
            <a:off x="3957637" y="3908626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a</a:t>
            </a:r>
          </a:p>
        </p:txBody>
      </p:sp>
      <p:sp>
        <p:nvSpPr>
          <p:cNvPr id="15416" name="Rectangle 56"/>
          <p:cNvSpPr>
            <a:spLocks/>
          </p:cNvSpPr>
          <p:nvPr/>
        </p:nvSpPr>
        <p:spPr bwMode="auto">
          <a:xfrm>
            <a:off x="827881" y="4593679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b</a:t>
            </a:r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985436" y="5895508"/>
            <a:ext cx="4841991" cy="396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971548" y="2885281"/>
            <a:ext cx="1321310" cy="301228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" name="Rectangle 53"/>
          <p:cNvSpPr>
            <a:spLocks/>
          </p:cNvSpPr>
          <p:nvPr/>
        </p:nvSpPr>
        <p:spPr bwMode="auto">
          <a:xfrm flipH="1">
            <a:off x="6704275" y="2934067"/>
            <a:ext cx="612845" cy="72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dirty="0">
                <a:sym typeface="Symbol"/>
              </a:rPr>
              <a:t>, </a:t>
            </a:r>
            <a:r>
              <a:rPr lang="cs-CZ" sz="2400" dirty="0" err="1">
                <a:sym typeface="Symbol"/>
              </a:rPr>
              <a:t>P</a:t>
            </a:r>
            <a:r>
              <a:rPr lang="cs-CZ" sz="2400" baseline="-25000" dirty="0" err="1">
                <a:sym typeface="Symbol"/>
              </a:rPr>
              <a:t>b</a:t>
            </a:r>
            <a:endParaRPr lang="cs-CZ" sz="2400" dirty="0">
              <a:sym typeface="Symbol"/>
            </a:endParaRPr>
          </a:p>
          <a:p>
            <a:pPr marL="342900" indent="-342900">
              <a:spcBef>
                <a:spcPct val="20000"/>
              </a:spcBef>
            </a:pPr>
            <a:endParaRPr lang="cs-CZ" sz="2400" dirty="0"/>
          </a:p>
        </p:txBody>
      </p:sp>
      <p:sp>
        <p:nvSpPr>
          <p:cNvPr id="51" name="Rectangle 53"/>
          <p:cNvSpPr>
            <a:spLocks/>
          </p:cNvSpPr>
          <p:nvPr/>
        </p:nvSpPr>
        <p:spPr bwMode="auto">
          <a:xfrm flipH="1">
            <a:off x="7234712" y="2924944"/>
            <a:ext cx="600306" cy="625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dirty="0">
                <a:sym typeface="Symbol"/>
              </a:rPr>
              <a:t>, </a:t>
            </a:r>
            <a:r>
              <a:rPr lang="cs-CZ" sz="2400" dirty="0" err="1">
                <a:sym typeface="Symbol"/>
              </a:rPr>
              <a:t>P</a:t>
            </a:r>
            <a:r>
              <a:rPr lang="cs-CZ" sz="2400" baseline="-25000" dirty="0" err="1">
                <a:sym typeface="Symbol"/>
              </a:rPr>
              <a:t>c</a:t>
            </a:r>
            <a:endParaRPr lang="cs-CZ" sz="2400" dirty="0">
              <a:sym typeface="Symbol"/>
            </a:endParaRPr>
          </a:p>
        </p:txBody>
      </p:sp>
      <p:sp>
        <p:nvSpPr>
          <p:cNvPr id="54" name="Rectangle 55"/>
          <p:cNvSpPr>
            <a:spLocks/>
          </p:cNvSpPr>
          <p:nvPr/>
        </p:nvSpPr>
        <p:spPr bwMode="auto">
          <a:xfrm>
            <a:off x="1835696" y="5048274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c</a:t>
            </a:r>
            <a:endParaRPr lang="cs-CZ" sz="2800" baseline="-25000" dirty="0"/>
          </a:p>
        </p:txBody>
      </p:sp>
      <p:sp>
        <p:nvSpPr>
          <p:cNvPr id="55" name="Rectangle 55"/>
          <p:cNvSpPr>
            <a:spLocks/>
          </p:cNvSpPr>
          <p:nvPr/>
        </p:nvSpPr>
        <p:spPr bwMode="auto">
          <a:xfrm>
            <a:off x="2266404" y="3429000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a</a:t>
            </a:r>
            <a:endParaRPr lang="cs-CZ" sz="2800" baseline="-25000" dirty="0"/>
          </a:p>
        </p:txBody>
      </p:sp>
      <p:sp>
        <p:nvSpPr>
          <p:cNvPr id="56" name="Rectangle 55"/>
          <p:cNvSpPr>
            <a:spLocks/>
          </p:cNvSpPr>
          <p:nvPr/>
        </p:nvSpPr>
        <p:spPr bwMode="auto">
          <a:xfrm>
            <a:off x="3347030" y="4809579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b</a:t>
            </a:r>
            <a:endParaRPr lang="cs-CZ" sz="2800" baseline="-25000" dirty="0"/>
          </a:p>
        </p:txBody>
      </p:sp>
      <p:sp>
        <p:nvSpPr>
          <p:cNvPr id="60" name="Rectangle 30"/>
          <p:cNvSpPr>
            <a:spLocks/>
          </p:cNvSpPr>
          <p:nvPr/>
        </p:nvSpPr>
        <p:spPr bwMode="auto">
          <a:xfrm>
            <a:off x="2267992" y="4341266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V</a:t>
            </a:r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1656507" y="4077072"/>
            <a:ext cx="215900" cy="28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7" name="Line 44"/>
          <p:cNvSpPr>
            <a:spLocks noChangeShapeType="1"/>
          </p:cNvSpPr>
          <p:nvPr/>
        </p:nvSpPr>
        <p:spPr bwMode="auto">
          <a:xfrm>
            <a:off x="2295578" y="2885281"/>
            <a:ext cx="3581223" cy="3012282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" name="Rectangle 2"/>
          <p:cNvSpPr>
            <a:spLocks noGrp="1"/>
          </p:cNvSpPr>
          <p:nvPr>
            <p:ph type="title"/>
          </p:nvPr>
        </p:nvSpPr>
        <p:spPr>
          <a:xfrm>
            <a:off x="107504" y="197768"/>
            <a:ext cx="8229600" cy="1143000"/>
          </a:xfrm>
        </p:spPr>
        <p:txBody>
          <a:bodyPr/>
          <a:lstStyle/>
          <a:p>
            <a:pPr algn="l" eaLnBrk="1" hangingPunct="1"/>
            <a:r>
              <a:rPr lang="cs-CZ" dirty="0">
                <a:latin typeface="Arial" charset="0"/>
              </a:rPr>
              <a:t>Výška trojúhelníku</a:t>
            </a:r>
          </a:p>
        </p:txBody>
      </p:sp>
      <p:sp>
        <p:nvSpPr>
          <p:cNvPr id="38" name="Rectangle 34"/>
          <p:cNvSpPr>
            <a:spLocks/>
          </p:cNvSpPr>
          <p:nvPr/>
        </p:nvSpPr>
        <p:spPr bwMode="auto">
          <a:xfrm flipH="1">
            <a:off x="251520" y="1123975"/>
            <a:ext cx="6408714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/>
              <a:t>= kolmice z vrcholu na protilehlou stranu </a:t>
            </a:r>
          </a:p>
        </p:txBody>
      </p:sp>
      <p:sp>
        <p:nvSpPr>
          <p:cNvPr id="39" name="Rectangle 52"/>
          <p:cNvSpPr>
            <a:spLocks/>
          </p:cNvSpPr>
          <p:nvPr/>
        </p:nvSpPr>
        <p:spPr bwMode="auto">
          <a:xfrm flipH="1">
            <a:off x="4706894" y="1664305"/>
            <a:ext cx="1809322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>
                <a:sym typeface="Symbol"/>
              </a:rPr>
              <a:t>– značíme </a:t>
            </a:r>
            <a:r>
              <a:rPr lang="cs-CZ" sz="2400" dirty="0" err="1">
                <a:sym typeface="Symbol"/>
              </a:rPr>
              <a:t>v</a:t>
            </a:r>
            <a:r>
              <a:rPr lang="cs-CZ" sz="2400" baseline="-25000" dirty="0" err="1">
                <a:sym typeface="Symbol"/>
              </a:rPr>
              <a:t>a</a:t>
            </a:r>
            <a:endParaRPr lang="cs-CZ" sz="2400" baseline="-250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107504" y="44624"/>
            <a:ext cx="7560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zápis do PS na str. 58 (Kočí S., Kočí L.: Pracovní sešit Matematika 7. ročník 1. díl, TV </a:t>
            </a:r>
            <a:r>
              <a:rPr lang="cs-CZ" sz="1200" dirty="0" err="1"/>
              <a:t>Graphics</a:t>
            </a:r>
            <a:r>
              <a:rPr lang="cs-CZ" sz="1200" dirty="0"/>
              <a:t> 2007) </a:t>
            </a:r>
          </a:p>
        </p:txBody>
      </p:sp>
      <p:sp>
        <p:nvSpPr>
          <p:cNvPr id="41" name="Rectangle 52"/>
          <p:cNvSpPr>
            <a:spLocks/>
          </p:cNvSpPr>
          <p:nvPr/>
        </p:nvSpPr>
        <p:spPr bwMode="auto">
          <a:xfrm flipH="1">
            <a:off x="6767761" y="1671780"/>
            <a:ext cx="1332631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>
                <a:sym typeface="Symbol"/>
              </a:rPr>
              <a:t>, </a:t>
            </a:r>
            <a:r>
              <a:rPr lang="cs-CZ" sz="2400" dirty="0" err="1">
                <a:sym typeface="Symbol"/>
              </a:rPr>
              <a:t>v</a:t>
            </a:r>
            <a:r>
              <a:rPr lang="cs-CZ" sz="2400" baseline="-25000" dirty="0" err="1">
                <a:sym typeface="Symbol"/>
              </a:rPr>
              <a:t>c</a:t>
            </a:r>
            <a:endParaRPr lang="cs-CZ" sz="2400" baseline="-25000" dirty="0"/>
          </a:p>
        </p:txBody>
      </p:sp>
      <p:sp>
        <p:nvSpPr>
          <p:cNvPr id="42" name="Rectangle 52"/>
          <p:cNvSpPr>
            <a:spLocks/>
          </p:cNvSpPr>
          <p:nvPr/>
        </p:nvSpPr>
        <p:spPr bwMode="auto">
          <a:xfrm flipH="1">
            <a:off x="6300192" y="1684220"/>
            <a:ext cx="98973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>
                <a:sym typeface="Symbol"/>
              </a:rPr>
              <a:t>, </a:t>
            </a:r>
            <a:r>
              <a:rPr lang="cs-CZ" sz="2400" dirty="0" err="1">
                <a:sym typeface="Symbol"/>
              </a:rPr>
              <a:t>v</a:t>
            </a:r>
            <a:r>
              <a:rPr lang="cs-CZ" sz="2400" baseline="-25000" dirty="0" err="1">
                <a:sym typeface="Symbol"/>
              </a:rPr>
              <a:t>b</a:t>
            </a:r>
            <a:endParaRPr lang="cs-CZ" sz="2400" baseline="-25000" dirty="0"/>
          </a:p>
        </p:txBody>
      </p:sp>
      <p:sp>
        <p:nvSpPr>
          <p:cNvPr id="43" name="Rectangle 52"/>
          <p:cNvSpPr>
            <a:spLocks/>
          </p:cNvSpPr>
          <p:nvPr/>
        </p:nvSpPr>
        <p:spPr bwMode="auto">
          <a:xfrm flipH="1">
            <a:off x="4752776" y="3573016"/>
            <a:ext cx="50038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>
                <a:sym typeface="Symbol"/>
              </a:rPr>
              <a:t>– průsečík výšek V … ortocentrum</a:t>
            </a:r>
            <a:endParaRPr lang="cs-CZ" sz="2400" baseline="-25000" dirty="0"/>
          </a:p>
        </p:txBody>
      </p:sp>
      <p:grpSp>
        <p:nvGrpSpPr>
          <p:cNvPr id="5" name="Skupina 4"/>
          <p:cNvGrpSpPr/>
          <p:nvPr/>
        </p:nvGrpSpPr>
        <p:grpSpPr>
          <a:xfrm>
            <a:off x="2310233" y="5326756"/>
            <a:ext cx="496927" cy="560512"/>
            <a:chOff x="6622018" y="5157787"/>
            <a:chExt cx="574675" cy="576263"/>
          </a:xfrm>
        </p:grpSpPr>
        <p:sp>
          <p:nvSpPr>
            <p:cNvPr id="45" name="Arc 25"/>
            <p:cNvSpPr>
              <a:spLocks/>
            </p:cNvSpPr>
            <p:nvPr/>
          </p:nvSpPr>
          <p:spPr bwMode="auto">
            <a:xfrm>
              <a:off x="6622018" y="5157787"/>
              <a:ext cx="574675" cy="576263"/>
            </a:xfrm>
            <a:custGeom>
              <a:avLst/>
              <a:gdLst>
                <a:gd name="T0" fmla="*/ 0 w 21600"/>
                <a:gd name="T1" fmla="*/ 0 h 21600"/>
                <a:gd name="T2" fmla="*/ 15289416 w 21600"/>
                <a:gd name="T3" fmla="*/ 15374031 h 21600"/>
                <a:gd name="T4" fmla="*/ 0 w 21600"/>
                <a:gd name="T5" fmla="*/ 1537403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>
                <a:solidFill>
                  <a:srgbClr val="FF0000"/>
                </a:solidFill>
              </a:endParaRPr>
            </a:p>
          </p:txBody>
        </p:sp>
        <p:sp>
          <p:nvSpPr>
            <p:cNvPr id="4" name="Vývojový diagram: spojnice 3"/>
            <p:cNvSpPr/>
            <p:nvPr/>
          </p:nvSpPr>
          <p:spPr>
            <a:xfrm>
              <a:off x="6767761" y="5543521"/>
              <a:ext cx="45719" cy="45719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9" name="Skupina 48"/>
          <p:cNvGrpSpPr/>
          <p:nvPr/>
        </p:nvGrpSpPr>
        <p:grpSpPr>
          <a:xfrm rot="7507652">
            <a:off x="1666026" y="4181989"/>
            <a:ext cx="411060" cy="296116"/>
            <a:chOff x="6622018" y="5157787"/>
            <a:chExt cx="574675" cy="576263"/>
          </a:xfrm>
        </p:grpSpPr>
        <p:sp>
          <p:nvSpPr>
            <p:cNvPr id="52" name="Arc 25"/>
            <p:cNvSpPr>
              <a:spLocks/>
            </p:cNvSpPr>
            <p:nvPr/>
          </p:nvSpPr>
          <p:spPr bwMode="auto">
            <a:xfrm>
              <a:off x="6622018" y="5157787"/>
              <a:ext cx="574675" cy="576263"/>
            </a:xfrm>
            <a:custGeom>
              <a:avLst/>
              <a:gdLst>
                <a:gd name="T0" fmla="*/ 0 w 21600"/>
                <a:gd name="T1" fmla="*/ 0 h 21600"/>
                <a:gd name="T2" fmla="*/ 15289416 w 21600"/>
                <a:gd name="T3" fmla="*/ 15374031 h 21600"/>
                <a:gd name="T4" fmla="*/ 0 w 21600"/>
                <a:gd name="T5" fmla="*/ 1537403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>
                <a:solidFill>
                  <a:srgbClr val="FF0000"/>
                </a:solidFill>
              </a:endParaRPr>
            </a:p>
          </p:txBody>
        </p:sp>
        <p:sp>
          <p:nvSpPr>
            <p:cNvPr id="53" name="Vývojový diagram: spojnice 52"/>
            <p:cNvSpPr/>
            <p:nvPr/>
          </p:nvSpPr>
          <p:spPr>
            <a:xfrm>
              <a:off x="6767761" y="5543521"/>
              <a:ext cx="45719" cy="45719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1" name="Skupina 60"/>
          <p:cNvGrpSpPr/>
          <p:nvPr/>
        </p:nvGrpSpPr>
        <p:grpSpPr>
          <a:xfrm rot="7698044">
            <a:off x="2818239" y="3567160"/>
            <a:ext cx="496927" cy="560512"/>
            <a:chOff x="6622018" y="5157787"/>
            <a:chExt cx="574675" cy="576263"/>
          </a:xfrm>
        </p:grpSpPr>
        <p:sp>
          <p:nvSpPr>
            <p:cNvPr id="62" name="Arc 25"/>
            <p:cNvSpPr>
              <a:spLocks/>
            </p:cNvSpPr>
            <p:nvPr/>
          </p:nvSpPr>
          <p:spPr bwMode="auto">
            <a:xfrm>
              <a:off x="6622018" y="5157787"/>
              <a:ext cx="574675" cy="576263"/>
            </a:xfrm>
            <a:custGeom>
              <a:avLst/>
              <a:gdLst>
                <a:gd name="T0" fmla="*/ 0 w 21600"/>
                <a:gd name="T1" fmla="*/ 0 h 21600"/>
                <a:gd name="T2" fmla="*/ 15289416 w 21600"/>
                <a:gd name="T3" fmla="*/ 15374031 h 21600"/>
                <a:gd name="T4" fmla="*/ 0 w 21600"/>
                <a:gd name="T5" fmla="*/ 1537403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>
                <a:solidFill>
                  <a:srgbClr val="FF0000"/>
                </a:solidFill>
              </a:endParaRPr>
            </a:p>
          </p:txBody>
        </p:sp>
        <p:sp>
          <p:nvSpPr>
            <p:cNvPr id="63" name="Vývojový diagram: spojnice 62"/>
            <p:cNvSpPr/>
            <p:nvPr/>
          </p:nvSpPr>
          <p:spPr>
            <a:xfrm>
              <a:off x="6767761" y="5543521"/>
              <a:ext cx="45719" cy="45719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4" name="Rectangle 53"/>
          <p:cNvSpPr>
            <a:spLocks/>
          </p:cNvSpPr>
          <p:nvPr/>
        </p:nvSpPr>
        <p:spPr bwMode="auto">
          <a:xfrm flipH="1">
            <a:off x="4716016" y="2264172"/>
            <a:ext cx="5003800" cy="73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cs-CZ" sz="2400" dirty="0"/>
              <a:t>– </a:t>
            </a:r>
            <a:r>
              <a:rPr lang="cs-CZ" sz="2400" dirty="0">
                <a:sym typeface="Symbol"/>
              </a:rPr>
              <a:t>výšky jsou kolmé</a:t>
            </a:r>
          </a:p>
          <a:p>
            <a:pPr marL="342900" indent="-342900">
              <a:spcBef>
                <a:spcPct val="20000"/>
              </a:spcBef>
            </a:pPr>
            <a:endParaRPr lang="cs-CZ" sz="2400" dirty="0">
              <a:sym typeface="Symbol"/>
            </a:endParaRPr>
          </a:p>
          <a:p>
            <a:pPr marL="342900" indent="-342900">
              <a:spcBef>
                <a:spcPct val="20000"/>
              </a:spcBef>
            </a:pPr>
            <a:endParaRPr lang="cs-CZ" sz="2400" dirty="0"/>
          </a:p>
        </p:txBody>
      </p:sp>
      <p:sp>
        <p:nvSpPr>
          <p:cNvPr id="58" name="Vývojový diagram: spojnice 57"/>
          <p:cNvSpPr/>
          <p:nvPr/>
        </p:nvSpPr>
        <p:spPr>
          <a:xfrm>
            <a:off x="2283351" y="4291296"/>
            <a:ext cx="39534" cy="4446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ectangle 34"/>
          <p:cNvSpPr>
            <a:spLocks/>
          </p:cNvSpPr>
          <p:nvPr/>
        </p:nvSpPr>
        <p:spPr bwMode="auto">
          <a:xfrm flipH="1">
            <a:off x="4716016" y="4221088"/>
            <a:ext cx="6408714" cy="1105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/>
              <a:t>– vzdálenost vrcholu od protilehlé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cs-CZ" sz="2400" dirty="0"/>
              <a:t>    strany </a:t>
            </a:r>
          </a:p>
        </p:txBody>
      </p:sp>
    </p:spTree>
    <p:extLst>
      <p:ext uri="{BB962C8B-B14F-4D97-AF65-F5344CB8AC3E}">
        <p14:creationId xmlns:p14="http://schemas.microsoft.com/office/powerpoint/2010/main" val="563217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5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5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25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5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25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25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8" grpId="0"/>
      <p:bldP spid="15389" grpId="0"/>
      <p:bldP spid="15390" grpId="0"/>
      <p:bldP spid="15391" grpId="0"/>
      <p:bldP spid="15399" grpId="0" animBg="1"/>
      <p:bldP spid="15401" grpId="0" animBg="1"/>
      <p:bldP spid="15401" grpId="1" animBg="1"/>
      <p:bldP spid="15401" grpId="2" animBg="1"/>
      <p:bldP spid="15404" grpId="0" animBg="1"/>
      <p:bldP spid="15404" grpId="1" animBg="1"/>
      <p:bldP spid="15404" grpId="2" animBg="1"/>
      <p:bldP spid="15406" grpId="0" animBg="1"/>
      <p:bldP spid="15406" grpId="1" animBg="1"/>
      <p:bldP spid="15406" grpId="2" animBg="1"/>
      <p:bldP spid="15403" grpId="0" animBg="1"/>
      <p:bldP spid="15400" grpId="0" animBg="1"/>
      <p:bldP spid="15409" grpId="0"/>
      <p:bldP spid="15410" grpId="0"/>
      <p:bldP spid="15413" grpId="0"/>
      <p:bldP spid="15414" grpId="0"/>
      <p:bldP spid="15415" grpId="0"/>
      <p:bldP spid="15416" grpId="0"/>
      <p:bldP spid="44" grpId="0" animBg="1"/>
      <p:bldP spid="48" grpId="0" animBg="1"/>
      <p:bldP spid="50" grpId="0"/>
      <p:bldP spid="51" grpId="0"/>
      <p:bldP spid="54" grpId="0"/>
      <p:bldP spid="55" grpId="0"/>
      <p:bldP spid="56" grpId="0"/>
      <p:bldP spid="60" grpId="1"/>
      <p:bldP spid="15405" grpId="0" animBg="1"/>
      <p:bldP spid="47" grpId="0" animBg="1"/>
      <p:bldP spid="38" grpId="0"/>
      <p:bldP spid="39" grpId="0"/>
      <p:bldP spid="41" grpId="0"/>
      <p:bldP spid="42" grpId="1"/>
      <p:bldP spid="43" grpId="0"/>
      <p:bldP spid="64" grpId="0"/>
      <p:bldP spid="58" grpId="0" animBg="1"/>
      <p:bldP spid="59" grpId="0"/>
      <p:bldP spid="5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5496" y="116632"/>
            <a:ext cx="88569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Řešený příklad z PS 58/1 </a:t>
            </a:r>
            <a:r>
              <a:rPr lang="cs-CZ" sz="900" dirty="0"/>
              <a:t>(Kočí S., Kočí L.: Pracovní sešit Matematika 7. ročník 1. díl, TV </a:t>
            </a:r>
            <a:r>
              <a:rPr lang="cs-CZ" sz="900" dirty="0" err="1"/>
              <a:t>Graphics</a:t>
            </a:r>
            <a:r>
              <a:rPr lang="cs-CZ" sz="900" dirty="0"/>
              <a:t> 2007)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5496" y="116632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Řešený příklad z PS 58/1 </a:t>
            </a:r>
            <a:r>
              <a:rPr lang="cs-CZ" sz="900" dirty="0"/>
              <a:t>(Kočí S., Kočí L.: Pracovní sešit Matematika 7. ročník 1. díl, TV </a:t>
            </a:r>
            <a:r>
              <a:rPr lang="cs-CZ" sz="900" dirty="0" err="1"/>
              <a:t>Graphics</a:t>
            </a:r>
            <a:r>
              <a:rPr lang="cs-CZ" sz="900" dirty="0"/>
              <a:t> 2007)  </a:t>
            </a:r>
          </a:p>
          <a:p>
            <a:r>
              <a:rPr lang="cs-CZ" sz="2800" dirty="0"/>
              <a:t>OSTROÚHLÝ TROJÚHELNÍK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45125">
            <a:off x="1759617" y="3419711"/>
            <a:ext cx="4128093" cy="4117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21443">
            <a:off x="2247940" y="657580"/>
            <a:ext cx="4658528" cy="4646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36663">
            <a:off x="1060254" y="1293122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8"/>
          <p:cNvSpPr>
            <a:spLocks/>
          </p:cNvSpPr>
          <p:nvPr/>
        </p:nvSpPr>
        <p:spPr bwMode="auto">
          <a:xfrm>
            <a:off x="2159843" y="5355278"/>
            <a:ext cx="433387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A</a:t>
            </a:r>
          </a:p>
        </p:txBody>
      </p:sp>
      <p:sp>
        <p:nvSpPr>
          <p:cNvPr id="10" name="Rectangle 29"/>
          <p:cNvSpPr>
            <a:spLocks/>
          </p:cNvSpPr>
          <p:nvPr/>
        </p:nvSpPr>
        <p:spPr bwMode="auto">
          <a:xfrm>
            <a:off x="7163643" y="5426716"/>
            <a:ext cx="7207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B</a:t>
            </a:r>
          </a:p>
        </p:txBody>
      </p:sp>
      <p:sp>
        <p:nvSpPr>
          <p:cNvPr id="11" name="Rectangle 30"/>
          <p:cNvSpPr>
            <a:spLocks/>
          </p:cNvSpPr>
          <p:nvPr/>
        </p:nvSpPr>
        <p:spPr bwMode="auto">
          <a:xfrm>
            <a:off x="3708126" y="2001684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C</a:t>
            </a:r>
          </a:p>
        </p:txBody>
      </p:sp>
      <p:sp>
        <p:nvSpPr>
          <p:cNvPr id="13" name="AutoShape 39"/>
          <p:cNvSpPr>
            <a:spLocks noChangeArrowheads="1"/>
          </p:cNvSpPr>
          <p:nvPr/>
        </p:nvSpPr>
        <p:spPr bwMode="auto">
          <a:xfrm>
            <a:off x="2520205" y="2473966"/>
            <a:ext cx="4895850" cy="3025775"/>
          </a:xfrm>
          <a:prstGeom prst="triangle">
            <a:avLst>
              <a:gd name="adj" fmla="val 26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Line 41"/>
          <p:cNvSpPr>
            <a:spLocks noChangeShapeType="1"/>
          </p:cNvSpPr>
          <p:nvPr/>
        </p:nvSpPr>
        <p:spPr bwMode="auto">
          <a:xfrm>
            <a:off x="3844234" y="2489890"/>
            <a:ext cx="29308" cy="3020964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" name="Line 44"/>
          <p:cNvSpPr>
            <a:spLocks noChangeShapeType="1"/>
          </p:cNvSpPr>
          <p:nvPr/>
        </p:nvSpPr>
        <p:spPr bwMode="auto">
          <a:xfrm flipV="1">
            <a:off x="2534493" y="3112710"/>
            <a:ext cx="2016844" cy="2396549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" name="Line 46"/>
          <p:cNvSpPr>
            <a:spLocks noChangeShapeType="1"/>
          </p:cNvSpPr>
          <p:nvPr/>
        </p:nvSpPr>
        <p:spPr bwMode="auto">
          <a:xfrm>
            <a:off x="3313112" y="3698300"/>
            <a:ext cx="4112346" cy="182049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" name="Rectangle 54"/>
          <p:cNvSpPr>
            <a:spLocks/>
          </p:cNvSpPr>
          <p:nvPr/>
        </p:nvSpPr>
        <p:spPr bwMode="auto">
          <a:xfrm>
            <a:off x="4664394" y="5458794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c</a:t>
            </a:r>
          </a:p>
        </p:txBody>
      </p:sp>
      <p:sp>
        <p:nvSpPr>
          <p:cNvPr id="23" name="Rectangle 55"/>
          <p:cNvSpPr>
            <a:spLocks/>
          </p:cNvSpPr>
          <p:nvPr/>
        </p:nvSpPr>
        <p:spPr bwMode="auto">
          <a:xfrm>
            <a:off x="5506292" y="3529854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a</a:t>
            </a:r>
          </a:p>
        </p:txBody>
      </p:sp>
      <p:sp>
        <p:nvSpPr>
          <p:cNvPr id="24" name="Rectangle 56"/>
          <p:cNvSpPr>
            <a:spLocks/>
          </p:cNvSpPr>
          <p:nvPr/>
        </p:nvSpPr>
        <p:spPr bwMode="auto">
          <a:xfrm>
            <a:off x="2376536" y="4214907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b</a:t>
            </a:r>
          </a:p>
        </p:txBody>
      </p:sp>
      <p:sp>
        <p:nvSpPr>
          <p:cNvPr id="29" name="Rectangle 55"/>
          <p:cNvSpPr>
            <a:spLocks/>
          </p:cNvSpPr>
          <p:nvPr/>
        </p:nvSpPr>
        <p:spPr bwMode="auto">
          <a:xfrm>
            <a:off x="3384351" y="4669502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c</a:t>
            </a:r>
            <a:endParaRPr lang="cs-CZ" sz="2800" baseline="-25000" dirty="0"/>
          </a:p>
        </p:txBody>
      </p:sp>
      <p:sp>
        <p:nvSpPr>
          <p:cNvPr id="30" name="Rectangle 55"/>
          <p:cNvSpPr>
            <a:spLocks/>
          </p:cNvSpPr>
          <p:nvPr/>
        </p:nvSpPr>
        <p:spPr bwMode="auto">
          <a:xfrm>
            <a:off x="3815059" y="3050228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a</a:t>
            </a:r>
            <a:endParaRPr lang="cs-CZ" sz="2800" baseline="-25000" dirty="0"/>
          </a:p>
        </p:txBody>
      </p:sp>
      <p:sp>
        <p:nvSpPr>
          <p:cNvPr id="31" name="Rectangle 55"/>
          <p:cNvSpPr>
            <a:spLocks/>
          </p:cNvSpPr>
          <p:nvPr/>
        </p:nvSpPr>
        <p:spPr bwMode="auto">
          <a:xfrm>
            <a:off x="4895685" y="4430807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25000" dirty="0" err="1"/>
              <a:t>b</a:t>
            </a:r>
            <a:endParaRPr lang="cs-CZ" sz="2800" baseline="-25000" dirty="0"/>
          </a:p>
        </p:txBody>
      </p:sp>
      <p:sp>
        <p:nvSpPr>
          <p:cNvPr id="32" name="Rectangle 30"/>
          <p:cNvSpPr>
            <a:spLocks/>
          </p:cNvSpPr>
          <p:nvPr/>
        </p:nvSpPr>
        <p:spPr bwMode="auto">
          <a:xfrm>
            <a:off x="3816647" y="3962494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V</a:t>
            </a:r>
          </a:p>
        </p:txBody>
      </p:sp>
      <p:sp>
        <p:nvSpPr>
          <p:cNvPr id="52" name="Vývojový diagram: spojnice 51"/>
          <p:cNvSpPr/>
          <p:nvPr/>
        </p:nvSpPr>
        <p:spPr>
          <a:xfrm>
            <a:off x="3832006" y="3912524"/>
            <a:ext cx="39534" cy="4446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9425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 animBg="1"/>
      <p:bldP spid="14" grpId="2" animBg="1"/>
      <p:bldP spid="15" grpId="2" animBg="1"/>
      <p:bldP spid="16" grpId="2" animBg="1"/>
      <p:bldP spid="22" grpId="0"/>
      <p:bldP spid="23" grpId="0"/>
      <p:bldP spid="24" grpId="0"/>
      <p:bldP spid="29" grpId="0"/>
      <p:bldP spid="30" grpId="0"/>
      <p:bldP spid="31" grpId="0"/>
      <p:bldP spid="32" grpId="0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5111">
            <a:off x="3185277" y="2093411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03392">
            <a:off x="3086252" y="1985621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52813">
            <a:off x="1620663" y="59841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76" name="AutoShape 28"/>
          <p:cNvSpPr>
            <a:spLocks noChangeArrowheads="1"/>
          </p:cNvSpPr>
          <p:nvPr/>
        </p:nvSpPr>
        <p:spPr bwMode="auto">
          <a:xfrm rot="16200000">
            <a:off x="1925241" y="842345"/>
            <a:ext cx="3059906" cy="4214019"/>
          </a:xfrm>
          <a:prstGeom prst="rtTriangl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5508104" y="4456940"/>
            <a:ext cx="4333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L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5291583" y="928548"/>
            <a:ext cx="7207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M</a:t>
            </a: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1043608" y="4459401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K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4015120" y="4459401"/>
            <a:ext cx="863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12000" dirty="0" err="1"/>
              <a:t>k</a:t>
            </a:r>
            <a:endParaRPr lang="cs-CZ" sz="2800" dirty="0"/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5796458" y="2633538"/>
            <a:ext cx="863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= </a:t>
            </a:r>
            <a:r>
              <a:rPr lang="cs-CZ" sz="2800" dirty="0" err="1"/>
              <a:t>v</a:t>
            </a:r>
            <a:r>
              <a:rPr lang="cs-CZ" sz="2800" baseline="-12000" dirty="0" err="1"/>
              <a:t>m</a:t>
            </a:r>
            <a:endParaRPr lang="cs-CZ" sz="2800" dirty="0"/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4765453" y="2938829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12000" dirty="0" err="1"/>
              <a:t>l</a:t>
            </a:r>
            <a:endParaRPr lang="cs-CZ" sz="2800" dirty="0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 rot="16200000">
            <a:off x="5130404" y="4033842"/>
            <a:ext cx="431800" cy="431800"/>
            <a:chOff x="1763" y="3267"/>
            <a:chExt cx="272" cy="272"/>
          </a:xfrm>
        </p:grpSpPr>
        <p:sp>
          <p:nvSpPr>
            <p:cNvPr id="4119" name="Arc 36"/>
            <p:cNvSpPr>
              <a:spLocks/>
            </p:cNvSpPr>
            <p:nvPr/>
          </p:nvSpPr>
          <p:spPr bwMode="auto">
            <a:xfrm>
              <a:off x="1763" y="3267"/>
              <a:ext cx="272" cy="272"/>
            </a:xfrm>
            <a:custGeom>
              <a:avLst/>
              <a:gdLst>
                <a:gd name="T0" fmla="*/ 0 w 21600"/>
                <a:gd name="T1" fmla="*/ 0 h 21600"/>
                <a:gd name="T2" fmla="*/ 272 w 21600"/>
                <a:gd name="T3" fmla="*/ 272 h 21600"/>
                <a:gd name="T4" fmla="*/ 0 w 21600"/>
                <a:gd name="T5" fmla="*/ 272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120" name="Oval 37"/>
            <p:cNvSpPr>
              <a:spLocks noChangeArrowheads="1"/>
            </p:cNvSpPr>
            <p:nvPr/>
          </p:nvSpPr>
          <p:spPr bwMode="auto">
            <a:xfrm>
              <a:off x="1854" y="3403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7686" name="Rectangle 38"/>
          <p:cNvSpPr>
            <a:spLocks/>
          </p:cNvSpPr>
          <p:nvPr/>
        </p:nvSpPr>
        <p:spPr bwMode="auto">
          <a:xfrm>
            <a:off x="2968859" y="2626152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l</a:t>
            </a:r>
          </a:p>
        </p:txBody>
      </p:sp>
      <p:sp>
        <p:nvSpPr>
          <p:cNvPr id="27687" name="Rectangle 39"/>
          <p:cNvSpPr>
            <a:spLocks/>
          </p:cNvSpPr>
          <p:nvPr/>
        </p:nvSpPr>
        <p:spPr bwMode="auto">
          <a:xfrm>
            <a:off x="5507161" y="2656899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k</a:t>
            </a:r>
          </a:p>
        </p:txBody>
      </p:sp>
      <p:sp>
        <p:nvSpPr>
          <p:cNvPr id="27688" name="Rectangle 40"/>
          <p:cNvSpPr>
            <a:spLocks/>
          </p:cNvSpPr>
          <p:nvPr/>
        </p:nvSpPr>
        <p:spPr bwMode="auto">
          <a:xfrm>
            <a:off x="3491880" y="4462244"/>
            <a:ext cx="810961" cy="35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m =</a:t>
            </a:r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 flipH="1" flipV="1">
            <a:off x="4067943" y="2492896"/>
            <a:ext cx="1494253" cy="1972746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7698" name="Rectangle 50"/>
          <p:cNvSpPr>
            <a:spLocks/>
          </p:cNvSpPr>
          <p:nvPr/>
        </p:nvSpPr>
        <p:spPr bwMode="auto">
          <a:xfrm>
            <a:off x="5652120" y="4456940"/>
            <a:ext cx="10080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= V</a:t>
            </a:r>
          </a:p>
        </p:txBody>
      </p:sp>
      <p:sp>
        <p:nvSpPr>
          <p:cNvPr id="27699" name="Line 51"/>
          <p:cNvSpPr>
            <a:spLocks noChangeShapeType="1"/>
          </p:cNvSpPr>
          <p:nvPr/>
        </p:nvSpPr>
        <p:spPr bwMode="auto">
          <a:xfrm flipV="1">
            <a:off x="5560802" y="1419401"/>
            <a:ext cx="1400" cy="305990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7700" name="Line 52"/>
          <p:cNvSpPr>
            <a:spLocks noChangeShapeType="1"/>
          </p:cNvSpPr>
          <p:nvPr/>
        </p:nvSpPr>
        <p:spPr bwMode="auto">
          <a:xfrm flipV="1">
            <a:off x="1348184" y="4465643"/>
            <a:ext cx="4214020" cy="1366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" name="TextovéPole 29"/>
          <p:cNvSpPr txBox="1"/>
          <p:nvPr/>
        </p:nvSpPr>
        <p:spPr>
          <a:xfrm>
            <a:off x="35496" y="116632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Řešený příklad z PS 58/1 </a:t>
            </a:r>
            <a:r>
              <a:rPr lang="cs-CZ" sz="900" dirty="0"/>
              <a:t>(Kočí S., Kočí L.: Pracovní sešit Matematika 7. ročník 1. díl, TV </a:t>
            </a:r>
            <a:r>
              <a:rPr lang="cs-CZ" sz="900" dirty="0" err="1"/>
              <a:t>Graphics</a:t>
            </a:r>
            <a:r>
              <a:rPr lang="cs-CZ" sz="900" dirty="0"/>
              <a:t> 2007)  </a:t>
            </a:r>
          </a:p>
          <a:p>
            <a:r>
              <a:rPr lang="cs-CZ" sz="2800" dirty="0"/>
              <a:t>PRAVOÚHLÝ TROJÚHELNÍK</a:t>
            </a:r>
          </a:p>
        </p:txBody>
      </p:sp>
    </p:spTree>
    <p:extLst>
      <p:ext uri="{BB962C8B-B14F-4D97-AF65-F5344CB8AC3E}">
        <p14:creationId xmlns:p14="http://schemas.microsoft.com/office/powerpoint/2010/main" val="22150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"/>
                                        <p:tgtEl>
                                          <p:spTgt spid="2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"/>
                                        <p:tgtEl>
                                          <p:spTgt spid="2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6" grpId="0" animBg="1"/>
      <p:bldP spid="27677" grpId="0"/>
      <p:bldP spid="27678" grpId="0"/>
      <p:bldP spid="27679" grpId="0"/>
      <p:bldP spid="27681" grpId="0"/>
      <p:bldP spid="27682" grpId="0"/>
      <p:bldP spid="27683" grpId="0"/>
      <p:bldP spid="27686" grpId="0"/>
      <p:bldP spid="27687" grpId="0"/>
      <p:bldP spid="27688" grpId="0"/>
      <p:bldP spid="27689" grpId="0" animBg="1"/>
      <p:bldP spid="27698" grpId="0"/>
      <p:bldP spid="27699" grpId="0" animBg="1"/>
      <p:bldP spid="2770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197" y="2101230"/>
            <a:ext cx="5229237" cy="5216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554055">
            <a:off x="1017955" y="1671002"/>
            <a:ext cx="6043940" cy="602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02252">
            <a:off x="865555" y="1811520"/>
            <a:ext cx="6043940" cy="6028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38582">
            <a:off x="2205856" y="-804184"/>
            <a:ext cx="5487312" cy="547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79159" y="1456842"/>
            <a:ext cx="4753852" cy="4742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ovéPole 29"/>
          <p:cNvSpPr txBox="1"/>
          <p:nvPr/>
        </p:nvSpPr>
        <p:spPr>
          <a:xfrm>
            <a:off x="35496" y="116632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Řešený příklad z PS 58/1 </a:t>
            </a:r>
            <a:r>
              <a:rPr lang="cs-CZ" sz="900" dirty="0"/>
              <a:t>(Kočí S., Kočí L.: Pracovní sešit Matematika 7. ročník 1. díl, TV </a:t>
            </a:r>
            <a:r>
              <a:rPr lang="cs-CZ" sz="900" dirty="0" err="1"/>
              <a:t>Graphics</a:t>
            </a:r>
            <a:r>
              <a:rPr lang="cs-CZ" sz="900" dirty="0"/>
              <a:t> 2007)  </a:t>
            </a:r>
          </a:p>
          <a:p>
            <a:r>
              <a:rPr lang="cs-CZ" sz="2800" dirty="0"/>
              <a:t>TUPOÚHLÝ TROJÚHELNÍK</a:t>
            </a:r>
          </a:p>
        </p:txBody>
      </p:sp>
      <p:sp>
        <p:nvSpPr>
          <p:cNvPr id="3" name="Rovnoramenný trojúhelník 2"/>
          <p:cNvSpPr/>
          <p:nvPr/>
        </p:nvSpPr>
        <p:spPr>
          <a:xfrm rot="11557136">
            <a:off x="1259876" y="1946541"/>
            <a:ext cx="5795017" cy="2254859"/>
          </a:xfrm>
          <a:prstGeom prst="triangle">
            <a:avLst>
              <a:gd name="adj" fmla="val 3940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Rectangle 29"/>
          <p:cNvSpPr>
            <a:spLocks/>
          </p:cNvSpPr>
          <p:nvPr/>
        </p:nvSpPr>
        <p:spPr bwMode="auto">
          <a:xfrm>
            <a:off x="7231208" y="2353565"/>
            <a:ext cx="43338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S</a:t>
            </a:r>
          </a:p>
        </p:txBody>
      </p:sp>
      <p:sp>
        <p:nvSpPr>
          <p:cNvPr id="25" name="Rectangle 30"/>
          <p:cNvSpPr>
            <a:spLocks/>
          </p:cNvSpPr>
          <p:nvPr/>
        </p:nvSpPr>
        <p:spPr bwMode="auto">
          <a:xfrm>
            <a:off x="1115616" y="980728"/>
            <a:ext cx="720725" cy="494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T</a:t>
            </a:r>
          </a:p>
        </p:txBody>
      </p:sp>
      <p:sp>
        <p:nvSpPr>
          <p:cNvPr id="26" name="Rectangle 31"/>
          <p:cNvSpPr>
            <a:spLocks/>
          </p:cNvSpPr>
          <p:nvPr/>
        </p:nvSpPr>
        <p:spPr bwMode="auto">
          <a:xfrm>
            <a:off x="4396262" y="4320356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R</a:t>
            </a:r>
          </a:p>
        </p:txBody>
      </p:sp>
      <p:sp>
        <p:nvSpPr>
          <p:cNvPr id="34" name="Rectangle 55"/>
          <p:cNvSpPr>
            <a:spLocks/>
          </p:cNvSpPr>
          <p:nvPr/>
        </p:nvSpPr>
        <p:spPr bwMode="auto">
          <a:xfrm>
            <a:off x="5506291" y="1747430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r</a:t>
            </a:r>
          </a:p>
        </p:txBody>
      </p:sp>
      <p:sp>
        <p:nvSpPr>
          <p:cNvPr id="35" name="Line 51"/>
          <p:cNvSpPr>
            <a:spLocks noChangeShapeType="1"/>
          </p:cNvSpPr>
          <p:nvPr/>
        </p:nvSpPr>
        <p:spPr bwMode="auto">
          <a:xfrm flipV="1">
            <a:off x="4503665" y="2060848"/>
            <a:ext cx="434731" cy="2259504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6" name="Rectangle 34"/>
          <p:cNvSpPr>
            <a:spLocks/>
          </p:cNvSpPr>
          <p:nvPr/>
        </p:nvSpPr>
        <p:spPr bwMode="auto">
          <a:xfrm>
            <a:off x="4572496" y="2605183"/>
            <a:ext cx="863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12000" dirty="0" err="1"/>
              <a:t>r</a:t>
            </a:r>
            <a:endParaRPr lang="cs-CZ" sz="2800" dirty="0"/>
          </a:p>
        </p:txBody>
      </p:sp>
      <p:sp>
        <p:nvSpPr>
          <p:cNvPr id="37" name="Rectangle 55"/>
          <p:cNvSpPr>
            <a:spLocks/>
          </p:cNvSpPr>
          <p:nvPr/>
        </p:nvSpPr>
        <p:spPr bwMode="auto">
          <a:xfrm>
            <a:off x="4979772" y="3810821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t</a:t>
            </a:r>
          </a:p>
        </p:txBody>
      </p:sp>
      <p:sp>
        <p:nvSpPr>
          <p:cNvPr id="38" name="Line 51"/>
          <p:cNvSpPr>
            <a:spLocks noChangeShapeType="1"/>
          </p:cNvSpPr>
          <p:nvPr/>
        </p:nvSpPr>
        <p:spPr bwMode="auto">
          <a:xfrm flipH="1" flipV="1">
            <a:off x="1582974" y="1383881"/>
            <a:ext cx="2700993" cy="4039746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 flipH="1">
            <a:off x="1836341" y="4320352"/>
            <a:ext cx="2667324" cy="1700936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1" name="Line 51"/>
          <p:cNvSpPr>
            <a:spLocks noChangeShapeType="1"/>
          </p:cNvSpPr>
          <p:nvPr/>
        </p:nvSpPr>
        <p:spPr bwMode="auto">
          <a:xfrm flipH="1" flipV="1">
            <a:off x="1596420" y="1399328"/>
            <a:ext cx="2231583" cy="3325816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2" name="Rectangle 34"/>
          <p:cNvSpPr>
            <a:spLocks/>
          </p:cNvSpPr>
          <p:nvPr/>
        </p:nvSpPr>
        <p:spPr bwMode="auto">
          <a:xfrm>
            <a:off x="2376497" y="3180764"/>
            <a:ext cx="863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12000" dirty="0" err="1"/>
              <a:t>t</a:t>
            </a:r>
            <a:endParaRPr lang="cs-CZ" sz="2800" dirty="0"/>
          </a:p>
        </p:txBody>
      </p:sp>
      <p:sp>
        <p:nvSpPr>
          <p:cNvPr id="43" name="Rectangle 55"/>
          <p:cNvSpPr>
            <a:spLocks/>
          </p:cNvSpPr>
          <p:nvPr/>
        </p:nvSpPr>
        <p:spPr bwMode="auto">
          <a:xfrm>
            <a:off x="3451260" y="3406730"/>
            <a:ext cx="504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s</a:t>
            </a:r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>
            <a:off x="4503665" y="4320356"/>
            <a:ext cx="1652948" cy="1700932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6" name="Line 51"/>
          <p:cNvSpPr>
            <a:spLocks noChangeShapeType="1"/>
          </p:cNvSpPr>
          <p:nvPr/>
        </p:nvSpPr>
        <p:spPr bwMode="auto">
          <a:xfrm flipV="1">
            <a:off x="5004296" y="2605181"/>
            <a:ext cx="2226911" cy="2201991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7" name="Rectangle 34"/>
          <p:cNvSpPr>
            <a:spLocks/>
          </p:cNvSpPr>
          <p:nvPr/>
        </p:nvSpPr>
        <p:spPr bwMode="auto">
          <a:xfrm>
            <a:off x="5895287" y="3540750"/>
            <a:ext cx="863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 err="1"/>
              <a:t>v</a:t>
            </a:r>
            <a:r>
              <a:rPr lang="cs-CZ" sz="2800" baseline="-12000" dirty="0" err="1"/>
              <a:t>s</a:t>
            </a:r>
            <a:endParaRPr lang="cs-CZ" sz="2800" dirty="0"/>
          </a:p>
        </p:txBody>
      </p:sp>
      <p:sp>
        <p:nvSpPr>
          <p:cNvPr id="49" name="Line 51"/>
          <p:cNvSpPr>
            <a:spLocks noChangeShapeType="1"/>
          </p:cNvSpPr>
          <p:nvPr/>
        </p:nvSpPr>
        <p:spPr bwMode="auto">
          <a:xfrm flipV="1">
            <a:off x="3563888" y="4807172"/>
            <a:ext cx="1437092" cy="1397598"/>
          </a:xfrm>
          <a:prstGeom prst="line">
            <a:avLst/>
          </a:prstGeom>
          <a:noFill/>
          <a:ln w="28575">
            <a:solidFill>
              <a:srgbClr val="0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0" name="Line 51"/>
          <p:cNvSpPr>
            <a:spLocks noChangeShapeType="1"/>
          </p:cNvSpPr>
          <p:nvPr/>
        </p:nvSpPr>
        <p:spPr bwMode="auto">
          <a:xfrm flipV="1">
            <a:off x="4067944" y="4337848"/>
            <a:ext cx="434731" cy="2259504"/>
          </a:xfrm>
          <a:prstGeom prst="line">
            <a:avLst/>
          </a:prstGeom>
          <a:noFill/>
          <a:ln w="28575">
            <a:solidFill>
              <a:srgbClr val="0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" name="Line 51"/>
          <p:cNvSpPr>
            <a:spLocks noChangeShapeType="1"/>
          </p:cNvSpPr>
          <p:nvPr/>
        </p:nvSpPr>
        <p:spPr bwMode="auto">
          <a:xfrm flipH="1" flipV="1">
            <a:off x="3828002" y="4725144"/>
            <a:ext cx="893027" cy="1479626"/>
          </a:xfrm>
          <a:prstGeom prst="line">
            <a:avLst/>
          </a:prstGeom>
          <a:noFill/>
          <a:ln w="28575">
            <a:solidFill>
              <a:srgbClr val="00008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2" name="Rectangle 30"/>
          <p:cNvSpPr>
            <a:spLocks/>
          </p:cNvSpPr>
          <p:nvPr/>
        </p:nvSpPr>
        <p:spPr bwMode="auto">
          <a:xfrm>
            <a:off x="4389120" y="5253558"/>
            <a:ext cx="4318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</a:pPr>
            <a:r>
              <a:rPr lang="cs-CZ" sz="2800" dirty="0"/>
              <a:t>V</a:t>
            </a:r>
          </a:p>
        </p:txBody>
      </p:sp>
      <p:sp>
        <p:nvSpPr>
          <p:cNvPr id="53" name="Vývojový diagram: spojnice 52"/>
          <p:cNvSpPr/>
          <p:nvPr/>
        </p:nvSpPr>
        <p:spPr>
          <a:xfrm>
            <a:off x="4268405" y="5488326"/>
            <a:ext cx="39534" cy="44469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03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4" grpId="0"/>
      <p:bldP spid="25" grpId="0"/>
      <p:bldP spid="26" grpId="0"/>
      <p:bldP spid="34" grpId="0"/>
      <p:bldP spid="35" grpId="0" animBg="1"/>
      <p:bldP spid="36" grpId="0"/>
      <p:bldP spid="37" grpId="0"/>
      <p:bldP spid="38" grpId="0" animBg="1"/>
      <p:bldP spid="38" grpId="1" animBg="1"/>
      <p:bldP spid="39" grpId="0" animBg="1"/>
      <p:bldP spid="41" grpId="0" animBg="1"/>
      <p:bldP spid="42" grpId="0"/>
      <p:bldP spid="43" grpId="0"/>
      <p:bldP spid="44" grpId="0" animBg="1"/>
      <p:bldP spid="46" grpId="0" animBg="1"/>
      <p:bldP spid="47" grpId="0"/>
      <p:bldP spid="49" grpId="0" animBg="1"/>
      <p:bldP spid="50" grpId="0" animBg="1"/>
      <p:bldP spid="51" grpId="0" animBg="1"/>
      <p:bldP spid="52" grpId="0"/>
      <p:bldP spid="5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228</Words>
  <Application>Microsoft Office PowerPoint</Application>
  <PresentationFormat>Předvádění na obrazovce (4:3)</PresentationFormat>
  <Paragraphs>66</Paragraphs>
  <Slides>5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Prezentace aplikace PowerPoint</vt:lpstr>
      <vt:lpstr>Výška trojúhelníku</vt:lpstr>
      <vt:lpstr>Prezentace aplikace PowerPoint</vt:lpstr>
      <vt:lpstr>Prezentace aplikace PowerPoint</vt:lpstr>
      <vt:lpstr>Prezentace aplikace PowerPoint</vt:lpstr>
    </vt:vector>
  </TitlesOfParts>
  <Company>ZS Krenovice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Andrýsková</dc:creator>
  <cp:lastModifiedBy>Lenítko</cp:lastModifiedBy>
  <cp:revision>42</cp:revision>
  <dcterms:created xsi:type="dcterms:W3CDTF">2011-11-01T07:20:56Z</dcterms:created>
  <dcterms:modified xsi:type="dcterms:W3CDTF">2020-04-14T13:32:34Z</dcterms:modified>
</cp:coreProperties>
</file>